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62" r:id="rId7"/>
    <p:sldId id="261" r:id="rId8"/>
    <p:sldId id="274" r:id="rId9"/>
    <p:sldId id="277" r:id="rId10"/>
    <p:sldId id="270" r:id="rId11"/>
    <p:sldId id="267" r:id="rId12"/>
    <p:sldId id="272" r:id="rId13"/>
    <p:sldId id="266" r:id="rId14"/>
    <p:sldId id="271" r:id="rId15"/>
    <p:sldId id="268" r:id="rId16"/>
    <p:sldId id="273" r:id="rId17"/>
    <p:sldId id="264" r:id="rId18"/>
    <p:sldId id="280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55AF3C-F107-4637-B29D-B5C3C2F020E8}">
          <p14:sldIdLst>
            <p14:sldId id="256"/>
            <p14:sldId id="258"/>
            <p14:sldId id="262"/>
            <p14:sldId id="261"/>
            <p14:sldId id="274"/>
            <p14:sldId id="277"/>
            <p14:sldId id="270"/>
            <p14:sldId id="267"/>
            <p14:sldId id="272"/>
            <p14:sldId id="266"/>
            <p14:sldId id="271"/>
          </p14:sldIdLst>
        </p14:section>
        <p14:section name="Untitled Section" id="{60FBA505-0BB8-4BB7-AAA5-1B8CC9510EDB}">
          <p14:sldIdLst>
            <p14:sldId id="268"/>
            <p14:sldId id="273"/>
            <p14:sldId id="264"/>
            <p14:sldId id="280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5E206-8FA8-4AF1-A040-D5229004134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0B575-93DB-4F30-A9F2-13D4E1CA8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3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0B575-93DB-4F30-A9F2-13D4E1CA8A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3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7855-F5BB-E8A6-DF87-D82AB64EA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AFE05-B471-C065-B7C0-82B73446E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1C01-2E8C-007E-9B58-099E4F8D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1953C-7666-0B92-5F28-2FF163F1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E2746-B2E7-F076-6D4B-5C40F8DE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5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361E-5EC6-8147-1908-48A86F26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06C21-7418-0AD6-05A1-4DB59680C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D289C-5FA6-8128-A92E-1A960FE0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8787F-12CC-48ED-257B-5FA93D3D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C5B50-42A2-93F3-43F6-37941478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D3D47-795D-797A-E8D2-339B8F5C6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AAAE8-FB6F-BA17-E017-22E2F4E56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2DC54-ED46-74E5-994B-0A79F71C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297BA-3EF9-3297-4C75-E0ACC7F0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DA3C-1056-FF43-8928-BC070C7E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5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C1C7-2EAE-B77A-9510-E261278C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DB90-D218-6835-B808-38A5AF741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52E8D-4582-63EE-CD39-79C9587D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51621-B901-5459-A1A1-E6A914C7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7E347-16C1-1BC3-2302-D77A0672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8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9E75-D66C-827D-75E3-2086101D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C1830-1711-5DA1-AFAE-5D73685E0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CA353-7BF0-A5C5-6FE9-830DFFB4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EB1E-C9B8-DB90-34BE-79EEB010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D8661-D561-8228-FC29-0F25572A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5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A887-2C12-9BEE-E432-2EEF5933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2B94-098B-A0F0-F6CC-DDD63727D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C4A76-3368-C9AC-605C-4F250B0B9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114CA-361F-FA56-B60F-97668553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E27F7-44C2-518F-CED1-6245DF17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BB85F-C21B-2224-745D-778D3D32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0AEC-0013-2B48-133B-628CF0B4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894E5-CCA6-4374-B1AF-49B5BAB2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D108C-8015-432D-1711-C80B745C8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29BFA-C26A-C479-C1D4-426F3D3CE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0B49B-33E5-1D30-AB69-822108F4A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B0AAEC-EE3F-FA1A-B707-F4A7DBB3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9341B-8249-7E9F-C6E1-851CF608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88C13-DE39-433B-D33A-B5C3462F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9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5CDE-6939-A189-519C-21E76608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36BC9-8ED0-EBC2-E2C1-9122C3FA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4F903-6CC1-D381-A9A7-C06DDDF4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266EF-471E-5F09-4883-00B968DB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D17BC-566C-0870-5172-98DF34839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76749-59F6-7952-BE2B-9E1FE990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72F6C-0F3E-8DA0-77BE-2A2E8055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9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3302-48DE-102E-6C09-03270CCC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F7C7A-63CB-D8D5-CE53-DD06777F8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BDCA2-9400-A79D-6B2D-BFAE1AF5B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47AFA-09FB-2E19-F2B0-ABE47E96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237F1-0396-3B2E-71A7-1BFFA353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8A91B-D60E-4FAC-AE94-3DE8D40D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B5AA-1D92-E172-1B85-3C9FAED9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E44F5-E93B-DFF0-2DA6-913E43E99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6823E-3D6E-D322-F587-BFD395D61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1EA82-BD76-0E6B-9C66-6B4D880F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F2469-9B58-CB81-BDAC-E28B91C6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D56BA-E2A7-A66A-6F43-AA6DDBC6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6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1211B-17E5-8FC4-C9D2-D31F8A65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CAAFD-206D-FBED-E307-7FCDB6342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B4552-405E-2C27-04B4-6D2FAB92E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F8DD99-2C0D-424B-BFD7-45AB8AD4FC7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FF34E-FDFF-66D5-1AAB-219ABA8B9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C646F-6E83-E488-EE9B-BC89CAF71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32CB45-9FDB-45EB-BE84-FBA68959A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3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49D7B-F41B-4BEE-F6BD-71CB12938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451" y="463404"/>
            <a:ext cx="6404672" cy="307548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>
                <a:solidFill>
                  <a:srgbClr val="C00000"/>
                </a:solidFill>
              </a:rPr>
              <a:t>Urinary Tract Infection (UTI)</a:t>
            </a:r>
            <a:br>
              <a:rPr lang="en-US" sz="4800">
                <a:solidFill>
                  <a:srgbClr val="C00000"/>
                </a:solidFill>
              </a:rPr>
            </a:br>
            <a:br>
              <a:rPr lang="en-US" sz="4800">
                <a:solidFill>
                  <a:srgbClr val="C00000"/>
                </a:solidFill>
              </a:rPr>
            </a:br>
            <a:r>
              <a:rPr lang="en-US" sz="2700"/>
              <a:t>A Comprehensive Approach to Diagnosis and Care</a:t>
            </a:r>
            <a:br>
              <a:rPr lang="en-US" sz="2700"/>
            </a:br>
            <a:br>
              <a:rPr lang="en-US" sz="4800"/>
            </a:br>
            <a:endParaRPr lang="en-US" sz="48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E4DFE-9548-0C99-A2EE-5958C23F3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2800">
                <a:solidFill>
                  <a:srgbClr val="FFFFFF"/>
                </a:solidFill>
              </a:rPr>
              <a:t>Dr. Afroza Jahin</a:t>
            </a:r>
          </a:p>
          <a:p>
            <a:pPr algn="l"/>
            <a:r>
              <a:rPr lang="en-US" sz="2800">
                <a:solidFill>
                  <a:srgbClr val="FFFFFF"/>
                </a:solidFill>
              </a:rPr>
              <a:t>Executive, DMA</a:t>
            </a:r>
          </a:p>
          <a:p>
            <a:pPr algn="l"/>
            <a:r>
              <a:rPr lang="en-US" sz="2800">
                <a:solidFill>
                  <a:srgbClr val="FFFFFF"/>
                </a:solidFill>
              </a:rPr>
              <a:t>Nuvista Pharma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A person holding her stomach&#10;&#10;Description automatically generated">
            <a:extLst>
              <a:ext uri="{FF2B5EF4-FFF2-40B4-BE49-F238E27FC236}">
                <a16:creationId xmlns:a16="http://schemas.microsoft.com/office/drawing/2014/main" id="{487C63AA-13FF-7515-EF2F-AE324264C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7" t="14422" r="18052" b="21295"/>
          <a:stretch/>
        </p:blipFill>
        <p:spPr>
          <a:xfrm>
            <a:off x="7111573" y="463404"/>
            <a:ext cx="4087689" cy="5553193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8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3CDD1-1BDF-88E6-3BE7-4137E9E7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925"/>
            <a:ext cx="4811487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Classification of UTI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0565-764F-A5F0-22B3-39373A6D2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There are several classification systems for describing and classifying UTIs, with the common rationale that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 the risks of recurrence,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progression,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chronic status, 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severe outcomes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are worse for complicated than for uncomplicated UTIs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5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A6A17-97DD-6C5C-2B9D-9551606A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800600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Classification of UTI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04772-02ED-AC07-4F79-29730606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 clinical spectrum of UTIs is heterogeneous and ranges from benign to life-threatening infections with important variations in both diagnosis and treatment.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On the basis of complications-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1. Complicated UTIs-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UTIs with any structural or functional abnormalities of urinary tract.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2. Uncomplicated UTIs-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UTIs without any structural or functional abnormalities of urinary tract.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4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753ED-6061-AEBF-7A10-DE3C27EFB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38936"/>
            <a:ext cx="10905066" cy="45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10CF6-9FF3-2BFD-392A-2B350BE4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Asymptomatic bacteriuria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56C0-2C82-8093-58C4-5A2D8C7BF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•Do not screen or treat asymptomatic bacteriuria in patients without risk factors.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•Screen for and treat asymptomatic bacteriuria before urological procedures breaching the mucosa.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900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F5B80-5B6C-AA05-21EC-B66F2359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Recurrent UTIs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E9FE3D0-0914-58B5-C4DA-9A0F6916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Use a urine culture to diagnose recurrent UTI.</a:t>
            </a:r>
          </a:p>
          <a:p>
            <a:r>
              <a:rPr lang="en-US" sz="2000" dirty="0"/>
              <a:t>Use methenamine </a:t>
            </a:r>
            <a:r>
              <a:rPr lang="en-US" sz="2000" dirty="0" err="1"/>
              <a:t>hippurate</a:t>
            </a:r>
            <a:r>
              <a:rPr lang="en-US" sz="2000" dirty="0"/>
              <a:t> to reduce recurrent UTIs in women with no urinary tract abnormalities.</a:t>
            </a:r>
          </a:p>
          <a:p>
            <a:r>
              <a:rPr lang="en-US" sz="2000" dirty="0"/>
              <a:t>Use continuous or postcoital antimicrobial prophylaxis if non-antimicrobial interventions have been ineffective in preventing recurrent UTIs.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882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7275F3-4648-84CC-A204-773FB55C9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B9409-C055-97BE-54BD-CFAE8770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Complicated UTIs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C8D7C53-22B5-6605-942C-C80FB4ED3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Urine culture and susceptibility testing should be performed, and initial empiric therapy should be tailored and followed by (oral) administration of an appropriate antimicrobial agent for the </a:t>
            </a:r>
            <a:r>
              <a:rPr lang="en-US" sz="2000" dirty="0" err="1"/>
              <a:t>uropathogen</a:t>
            </a:r>
            <a:r>
              <a:rPr lang="en-US" sz="2000" dirty="0"/>
              <a:t> isolated.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241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842CD-9ADE-891E-D3E2-E7B85C72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Urosepsis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D3ACB-9E90-9153-E761-99D487307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Obtain a urine culture and two sets of blood cultures before starting antimicrobial treatment.</a:t>
            </a:r>
          </a:p>
          <a:p>
            <a:endParaRPr lang="en-US" sz="2000"/>
          </a:p>
          <a:p>
            <a:r>
              <a:rPr lang="en-US" sz="2000"/>
              <a:t>Give parenteral high-dose broad-spectrum antimicrobials within the first hour after clinical assumption of sepsis and adapt the initial empiric antimicrobial therapy based on culture results.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5906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213F80-EEF3-F4CE-7BA8-B88103BA3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091" r="23289"/>
          <a:stretch/>
        </p:blipFill>
        <p:spPr>
          <a:xfrm>
            <a:off x="5159829" y="10"/>
            <a:ext cx="7032170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BDD08-0BD5-D278-15F4-D7538C17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82116"/>
            <a:ext cx="4505706" cy="11038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Urinary tract infection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89EA8-B9CF-6382-AB26-E656FB1735E2}"/>
              </a:ext>
            </a:extLst>
          </p:cNvPr>
          <p:cNvSpPr txBox="1"/>
          <p:nvPr/>
        </p:nvSpPr>
        <p:spPr>
          <a:xfrm>
            <a:off x="371093" y="2718054"/>
            <a:ext cx="4701649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Urinary tract infection (UTI) is a broad term that encompasses a spectrum of infectious syndromes that affect the urinary tract anywhere from the urethra to the kidneys.</a:t>
            </a:r>
          </a:p>
        </p:txBody>
      </p:sp>
    </p:spTree>
    <p:extLst>
      <p:ext uri="{BB962C8B-B14F-4D97-AF65-F5344CB8AC3E}">
        <p14:creationId xmlns:p14="http://schemas.microsoft.com/office/powerpoint/2010/main" val="133497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F5B80-5B6C-AA05-21EC-B66F2359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Prevalance of UTI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E9FE3D0-0914-58B5-C4DA-9A0F6916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UTIs are one of the world’s most common infectious diseases, affecting 150 million people each year, with significant morbidity and high medical costs .</a:t>
            </a:r>
          </a:p>
          <a:p>
            <a:r>
              <a:rPr lang="en-US" sz="2000">
                <a:solidFill>
                  <a:schemeClr val="bg1"/>
                </a:solidFill>
              </a:rPr>
              <a:t>In general, about 50 to 70% of women will have a UTI sometime during their lifetime.</a:t>
            </a:r>
          </a:p>
          <a:p>
            <a:r>
              <a:rPr lang="en-US" sz="2000">
                <a:solidFill>
                  <a:schemeClr val="bg1"/>
                </a:solidFill>
              </a:rPr>
              <a:t>20 to 30% of women who have a UTI will have a recurrent UTI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9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108DF-B6C4-148A-C846-6C810C40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Distribution of UTI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B1B7-E6DD-5228-F169-B7140DC66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Women are the most infected subjects in the populations.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 certain periods of life e.g. childhood, honeymoon, pregnancy and elderly, an increased incidence of UTI has been seen.</a:t>
            </a:r>
          </a:p>
          <a:p>
            <a:r>
              <a:rPr lang="en-US" sz="2000" dirty="0">
                <a:solidFill>
                  <a:schemeClr val="bg1"/>
                </a:solidFill>
              </a:rPr>
              <a:t>Acute pyelonephritis (upper UTI) is much less common than cystitis or lower UTI (urethritis &amp; prostatitis)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975C83A-0718-34FF-42A7-BE89AC69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949886"/>
            <a:ext cx="5666547" cy="49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7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89AFC-2EB5-6804-E284-FA8FE53E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925"/>
            <a:ext cx="6006737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Causative organisms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F8264-3346-771E-80F9-F87185853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Urinary tract infections (UTIs) are caused by a wide range of pathogens, including Gram-negative and Gram-positive bacteria, as well as fungi.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most common causative agent for both uncomplicated and complicated UTIs is </a:t>
            </a:r>
            <a:r>
              <a:rPr lang="en-US" dirty="0" err="1">
                <a:solidFill>
                  <a:schemeClr val="bg1"/>
                </a:solidFill>
              </a:rPr>
              <a:t>uropathogenic</a:t>
            </a:r>
            <a:r>
              <a:rPr lang="en-US" dirty="0">
                <a:solidFill>
                  <a:schemeClr val="bg1"/>
                </a:solidFill>
              </a:rPr>
              <a:t> Escherichia coli (UPEC).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18DB0-EF49-EF61-042C-3FFD8E02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Cont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5E16-D3C9-FD60-AA98-7ED763717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For uncomplicated UTIs, other causative agents are  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Klebsiella pneumoniae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Staphylococcus saprophyticus</a:t>
            </a:r>
          </a:p>
          <a:p>
            <a:r>
              <a:rPr lang="en-US" sz="2000" dirty="0">
                <a:solidFill>
                  <a:schemeClr val="bg1"/>
                </a:solidFill>
              </a:rPr>
              <a:t>Enterococcus faecalis, group B Streptococcus (GBS)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Proteus mirabilis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Pseudomonas aeruginosa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Staphylococcus aureus and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Candida spp.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9116D-2BC8-2BA2-4BA5-BD1F4DB2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Cont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1602F-44FE-A171-1A32-9C6A74040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For complicated UTIs, the other causative agents are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Enterococcus spp.</a:t>
            </a:r>
          </a:p>
          <a:p>
            <a:r>
              <a:rPr lang="en-US" sz="2000" dirty="0">
                <a:solidFill>
                  <a:schemeClr val="bg1"/>
                </a:solidFill>
              </a:rPr>
              <a:t>K. pneumoniae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Candida spp.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S. aureus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P. mirabilis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P. aeruginosa &amp; GBS.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10847-A6F1-EBAB-5B18-D187328B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Symptoms of UTI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A8BF5-70C6-3C2E-CE8D-0BCDCC2E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Symptoms may vary according to the site of infection.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1- Pyelonephritis (Upper UTI)-</a:t>
            </a:r>
          </a:p>
          <a:p>
            <a:r>
              <a:rPr lang="en-US" sz="2000" dirty="0">
                <a:solidFill>
                  <a:schemeClr val="bg1"/>
                </a:solidFill>
              </a:rPr>
              <a:t> Loin pain</a:t>
            </a:r>
          </a:p>
          <a:p>
            <a:r>
              <a:rPr lang="en-US" sz="2000" dirty="0">
                <a:solidFill>
                  <a:schemeClr val="bg1"/>
                </a:solidFill>
              </a:rPr>
              <a:t>Back pain</a:t>
            </a:r>
          </a:p>
          <a:p>
            <a:r>
              <a:rPr lang="en-US" sz="2000" dirty="0">
                <a:solidFill>
                  <a:schemeClr val="bg1"/>
                </a:solidFill>
              </a:rPr>
              <a:t>Fever with chills</a:t>
            </a:r>
          </a:p>
          <a:p>
            <a:r>
              <a:rPr lang="en-US" sz="2000" dirty="0">
                <a:solidFill>
                  <a:schemeClr val="bg1"/>
                </a:solidFill>
              </a:rPr>
              <a:t>Nausea, vomiting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Anorexia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Septic shock in severe cases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10CF6-9FF3-2BFD-392A-2B350BE4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Symptoms of UTI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56C0-2C82-8093-58C4-5A2D8C7BF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450894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2- Cystitis(Lower UTI)-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Dysuria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Increased frequency</a:t>
            </a:r>
          </a:p>
          <a:p>
            <a:r>
              <a:rPr lang="en-US" sz="2000" dirty="0">
                <a:solidFill>
                  <a:schemeClr val="bg1"/>
                </a:solidFill>
              </a:rPr>
              <a:t>Suprapubic tenderness</a:t>
            </a:r>
          </a:p>
          <a:p>
            <a:r>
              <a:rPr lang="en-US" sz="2000" dirty="0">
                <a:solidFill>
                  <a:schemeClr val="bg1"/>
                </a:solidFill>
              </a:rPr>
              <a:t>Urgency</a:t>
            </a:r>
          </a:p>
          <a:p>
            <a:r>
              <a:rPr lang="en-US" sz="2000" dirty="0">
                <a:solidFill>
                  <a:schemeClr val="bg1"/>
                </a:solidFill>
              </a:rPr>
              <a:t>Polyuria</a:t>
            </a:r>
          </a:p>
          <a:p>
            <a:r>
              <a:rPr lang="en-US" sz="2000" dirty="0">
                <a:solidFill>
                  <a:schemeClr val="bg1"/>
                </a:solidFill>
              </a:rPr>
              <a:t>Hematuria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9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94D0622-9AF0-4728-AFD1-6BC9D3E0874B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F9A6F04D5E04BB0671BE865B1B4CD" ma:contentTypeVersion="9" ma:contentTypeDescription="Create a new document." ma:contentTypeScope="" ma:versionID="5b867d08d9c40f2ba44cba07b24ae1ba">
  <xsd:schema xmlns:xsd="http://www.w3.org/2001/XMLSchema" xmlns:xs="http://www.w3.org/2001/XMLSchema" xmlns:p="http://schemas.microsoft.com/office/2006/metadata/properties" xmlns:ns3="487ab990-f3f9-40ea-accc-40931ba5c874" xmlns:ns4="dd3dcf00-121d-4fae-9ea2-2e3fe6470be0" targetNamespace="http://schemas.microsoft.com/office/2006/metadata/properties" ma:root="true" ma:fieldsID="bfebcc244a0819e7535cbab63f9ece2f" ns3:_="" ns4:_="">
    <xsd:import namespace="487ab990-f3f9-40ea-accc-40931ba5c874"/>
    <xsd:import namespace="dd3dcf00-121d-4fae-9ea2-2e3fe6470b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ab990-f3f9-40ea-accc-40931ba5c8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dcf00-121d-4fae-9ea2-2e3fe6470be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7ab990-f3f9-40ea-accc-40931ba5c874" xsi:nil="true"/>
  </documentManagement>
</p:properties>
</file>

<file path=customXml/itemProps1.xml><?xml version="1.0" encoding="utf-8"?>
<ds:datastoreItem xmlns:ds="http://schemas.openxmlformats.org/officeDocument/2006/customXml" ds:itemID="{FF60A3C9-0E52-4FF8-B833-FE6D0D23B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ab990-f3f9-40ea-accc-40931ba5c874"/>
    <ds:schemaRef ds:uri="dd3dcf00-121d-4fae-9ea2-2e3fe6470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89FB13-6267-4641-B0DA-706FFBA6D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D59AE8-0CF9-446E-91A9-00955DB595F6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d3dcf00-121d-4fae-9ea2-2e3fe6470be0"/>
    <ds:schemaRef ds:uri="http://schemas.microsoft.com/office/2006/metadata/properties"/>
    <ds:schemaRef ds:uri="487ab990-f3f9-40ea-accc-40931ba5c874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602</Words>
  <Application>Microsoft Office PowerPoint</Application>
  <PresentationFormat>Widescreen</PresentationFormat>
  <Paragraphs>88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Urinary Tract Infection (UTI)  A Comprehensive Approach to Diagnosis and Care  </vt:lpstr>
      <vt:lpstr>Urinary tract infection</vt:lpstr>
      <vt:lpstr>Prevalance of UTI</vt:lpstr>
      <vt:lpstr>Distribution of UTI</vt:lpstr>
      <vt:lpstr>Causative organisms</vt:lpstr>
      <vt:lpstr>Cont…</vt:lpstr>
      <vt:lpstr>Cont…</vt:lpstr>
      <vt:lpstr>Symptoms of UTI</vt:lpstr>
      <vt:lpstr>Symptoms of UTI</vt:lpstr>
      <vt:lpstr>Classification of UTI</vt:lpstr>
      <vt:lpstr>Classification of UTI</vt:lpstr>
      <vt:lpstr>PowerPoint Presentation</vt:lpstr>
      <vt:lpstr>Asymptomatic bacteriuria</vt:lpstr>
      <vt:lpstr>Recurrent UTIs</vt:lpstr>
      <vt:lpstr>Complicated UTIs</vt:lpstr>
      <vt:lpstr>Urosepsis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DMA-(AJN)-Dr. Afroza Jahin</dc:creator>
  <cp:lastModifiedBy>DMA-(AJN)-Dr. Afroza Jahin</cp:lastModifiedBy>
  <cp:revision>6</cp:revision>
  <dcterms:created xsi:type="dcterms:W3CDTF">2024-09-19T06:41:09Z</dcterms:created>
  <dcterms:modified xsi:type="dcterms:W3CDTF">2025-01-12T07:08:18Z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0x0101003D6F9A6F04D5E04BB0671BE865B1B4CD</vt:lpwstr>
  </property>
</Properties>
</file>